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ARCT-154 vaccine efficacy (%)</c:v>
                </c:pt>
              </c:strCache>
            </c:strRef>
          </c:tx>
          <c:spPr>
            <a:solidFill>
              <a:srgbClr val="A53E5A"/>
            </a:solidFill>
          </c:spPr>
          <c:dLbls>
            <c:dLbl>
              <c:idx val="0"/>
              <c:tx>
                <c:rich>
                  <a:bodyPr/>
                  <a:lstStyle/>
                  <a:p>
                    <a:r>
                      <a:t>Any COVID-19: 56.6</a:t>
                    </a:r>
                  </a:p>
                </c:rich>
              </c:tx>
              <c:txPr>
                <a:bodyPr/>
                <a:lstStyle/>
                <a:p>
                  <a:pPr>
                    <a:defRPr sz="1600">
                      <a:solidFill>
                        <a:srgbClr val="FFFFFF"/>
                      </a:solidFill>
                      <a:latin typeface="Manrope"/>
                      <a:ea typeface="Arial Unicode MS"/>
                      <a:cs typeface="Arial Unicode MS"/>
                    </a:defRPr>
                  </a:pPr>
                </a:p>
              </c:txPr>
              <c:dLblPos val="inEnd"/>
              <c:showLegendKey val="0"/>
              <c:showVal val="1"/>
              <c:showCatName val="0"/>
              <c:showSerName val="0"/>
              <c:showPercent val="0"/>
              <c:showBubbleSize val="0"/>
            </c:dLbl>
            <c:dLbl>
              <c:idx val="1"/>
              <c:tx>
                <c:rich>
                  <a:bodyPr/>
                  <a:lstStyle/>
                  <a:p>
                    <a:r>
                      <a:t>Severe COVID-19: 95.3</a:t>
                    </a:r>
                  </a:p>
                </c:rich>
              </c:tx>
              <c:txPr>
                <a:bodyPr/>
                <a:lstStyle/>
                <a:p>
                  <a:pPr>
                    <a:defRPr sz="1600">
                      <a:solidFill>
                        <a:srgbClr val="FFFFFF"/>
                      </a:solidFill>
                      <a:latin typeface="Manrope"/>
                      <a:ea typeface="Arial Unicode MS"/>
                      <a:cs typeface="Arial Unicode MS"/>
                    </a:defRPr>
                  </a:pPr>
                </a:p>
              </c:txPr>
              <c:dLblPos val="inEnd"/>
              <c:showLegendKey val="0"/>
              <c:showVal val="1"/>
              <c:showCatName val="0"/>
              <c:showSerName val="0"/>
              <c:showPercent val="0"/>
              <c:showBubbleSize val="0"/>
            </c:dLbl>
            <c:dLbl>
              <c:idx val="2"/>
              <c:tx>
                <c:rich>
                  <a:bodyPr/>
                  <a:lstStyle/>
                  <a:p>
                    <a:r>
                      <a:t>COVID-19 death: 86.5</a:t>
                    </a:r>
                  </a:p>
                </c:rich>
              </c:tx>
              <c:txPr>
                <a:bodyPr/>
                <a:lstStyle/>
                <a:p>
                  <a:pPr>
                    <a:defRPr sz="1600">
                      <a:solidFill>
                        <a:srgbClr val="FFFFFF"/>
                      </a:solidFill>
                      <a:latin typeface="Manrope"/>
                      <a:ea typeface="Arial Unicode MS"/>
                      <a:cs typeface="Arial Unicode MS"/>
                    </a:defRPr>
                  </a:pPr>
                </a:p>
              </c:txPr>
              <c:dLblPos val="inEnd"/>
              <c:showLegendKey val="0"/>
              <c:showVal val="1"/>
              <c:showCatName val="0"/>
              <c:showSerName val="0"/>
              <c:showPercent val="0"/>
              <c:showBubbleSize val="0"/>
            </c:dLbl>
            <c:showLegendKey val="0"/>
            <c:showVal val="0"/>
            <c:showCatName val="0"/>
            <c:showSerName val="0"/>
            <c:showPercent val="0"/>
            <c:showBubbleSize val="0"/>
            <c:showLeaderLines val="1"/>
          </c:dLbls>
          <c:cat>
            <c:strRef>
              <c:f>Sheet1!$A$2:$A$4</c:f>
              <c:strCache>
                <c:ptCount val="3"/>
                <c:pt idx="0">
                  <c:v>Any COVID-19</c:v>
                </c:pt>
                <c:pt idx="1">
                  <c:v>Severe COVID-19</c:v>
                </c:pt>
                <c:pt idx="2">
                  <c:v>COVID-19 death</c:v>
                </c:pt>
              </c:strCache>
            </c:strRef>
          </c:cat>
          <c:val>
            <c:numRef>
              <c:f>Sheet1!$B$2:$B$4</c:f>
              <c:numCache>
                <c:formatCode>General</c:formatCode>
                <c:ptCount val="3"/>
                <c:pt idx="0">
                  <c:v>56.6</c:v>
                </c:pt>
                <c:pt idx="1">
                  <c:v>95.3</c:v>
                </c:pt>
                <c:pt idx="2">
                  <c:v>86.5</c:v>
                </c:pt>
              </c:numCache>
            </c:numRef>
          </c:val>
        </c:ser>
        <c:dLbls>
          <c:txPr>
            <a:bodyPr/>
            <a:lstStyle/>
            <a:p>
              <a:pPr>
                <a:defRPr sz="1600">
                  <a:solidFill>
                    <a:srgbClr val="FFFFFF"/>
                  </a:solidFill>
                  <a:latin typeface="Manrope"/>
                  <a:ea typeface="Arial Unicode MS"/>
                  <a:cs typeface="Arial Unicode MS"/>
                </a:defRPr>
              </a:pPr>
            </a:p>
          </c:txPr>
          <c:dLblPos val="inEnd"/>
          <c:showLegendKey val="0"/>
          <c:showVal val="1"/>
          <c:showCatName val="0"/>
          <c:showSerName val="0"/>
          <c:showPercent val="0"/>
          <c:showBubbleSize val="0"/>
          <c:showLeaderLines val="1"/>
        </c:dLbls>
        <c:axId val="10000401"/>
        <c:axId val="10000402"/>
      </c:barChart>
      <c:catAx>
        <c:axId val="10000401"/>
        <c:scaling>
          <c:orientation val="minMax"/>
        </c:scaling>
        <c:delete val="0"/>
        <c:axPos val="l"/>
        <c:majorTickMark val="out"/>
        <c:minorTickMark val="none"/>
        <c:tickLblPos val="nextTo"/>
        <c:txPr>
          <a:bodyPr/>
          <a:lstStyle/>
          <a:p>
            <a:pPr>
              <a:defRPr sz="1600">
                <a:solidFill>
                  <a:srgbClr val="737373"/>
                </a:solidFill>
                <a:latin typeface="Manrope"/>
                <a:ea typeface="Arial Unicode MS"/>
                <a:cs typeface="Arial Unicode MS"/>
              </a:defRPr>
            </a:pPr>
          </a:p>
        </c:txPr>
        <c:crossAx val="10000402"/>
        <c:crosses val="autoZero"/>
        <c:auto val="1"/>
        <c:lblAlgn val="ctr"/>
        <c:lblOffset val="100"/>
        <c:noMultiLvlLbl val="0"/>
      </c:catAx>
      <c:valAx>
        <c:axId val="10000402"/>
        <c:scaling/>
        <c:delete val="0"/>
        <c:axPos val="b"/>
        <c:majorGridlines>
          <c:spPr>
            <a:ln w="9525">
              <a:solidFill>
                <a:srgbClr val="E5E5E5"/>
              </a:solidFill>
            </a:ln>
          </c:spPr>
        </c:majorGridlines>
        <c:majorTickMark val="out"/>
        <c:minorTickMark val="none"/>
        <c:tickLblPos val="nextTo"/>
        <c:txPr>
          <a:bodyPr/>
          <a:lstStyle/>
          <a:p>
            <a:pPr>
              <a:defRPr sz="1600">
                <a:solidFill>
                  <a:srgbClr val="737373"/>
                </a:solidFill>
                <a:latin typeface="Manrope"/>
                <a:ea typeface="Arial Unicode MS"/>
                <a:cs typeface="Arial Unicode MS"/>
              </a:defRPr>
            </a:pPr>
          </a:p>
        </c:txPr>
        <c:crossAx val="10000401"/>
        <c:crosses val="autoZero"/>
      </c:valAx>
    </c:plotArea>
    <c:dispBlanksAs val="gap"/>
  </c:chart>
  <c:txPr>
    <a:bodyPr/>
    <a:lstStyle/>
    <a:p>
      <a:pPr>
        <a:defRPr sz="1600">
          <a:solidFill>
            <a:srgbClr val="404040"/>
          </a:solidFill>
          <a:latin typeface="Manrope"/>
          <a:ea typeface="Arial Unicode MS"/>
          <a:cs typeface="Arial Unicode M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mRNA-4157 + pembrolizumab RFS (%)</c:v>
                </c:pt>
              </c:strCache>
            </c:strRef>
          </c:tx>
          <c:spPr>
            <a:solidFill>
              <a:srgbClr val="A53E5A"/>
            </a:solidFill>
          </c:spPr>
          <c:cat>
            <c:strRef>
              <c:f>Sheet1!$A$2:$A$4</c:f>
              <c:strCache>
                <c:ptCount val="3"/>
                <c:pt idx="0">
                  <c:v>18 months</c:v>
                </c:pt>
                <c:pt idx="1">
                  <c:v>24 months</c:v>
                </c:pt>
                <c:pt idx="2">
                  <c:v>30 months</c:v>
                </c:pt>
              </c:strCache>
            </c:strRef>
          </c:cat>
          <c:val>
            <c:numRef>
              <c:f>Sheet1!$B$2:$B$4</c:f>
              <c:numCache>
                <c:formatCode>General</c:formatCode>
                <c:ptCount val="3"/>
                <c:pt idx="0">
                  <c:v>79.4</c:v>
                </c:pt>
                <c:pt idx="1">
                  <c:v>76.6</c:v>
                </c:pt>
                <c:pt idx="2">
                  <c:v>74.8</c:v>
                </c:pt>
              </c:numCache>
            </c:numRef>
          </c:val>
        </c:ser>
        <c:ser>
          <c:idx val="1"/>
          <c:order val="1"/>
          <c:tx>
            <c:strRef>
              <c:f>Sheet1!$C$1</c:f>
              <c:strCache>
                <c:ptCount val="1"/>
                <c:pt idx="0">
                  <c:v>Pembrolizumab alone RFS (%)</c:v>
                </c:pt>
              </c:strCache>
            </c:strRef>
          </c:tx>
          <c:spPr>
            <a:solidFill>
              <a:srgbClr val="4D1152"/>
            </a:solidFill>
          </c:spPr>
          <c:cat>
            <c:strRef>
              <c:f>Sheet1!$A$2:$A$4</c:f>
              <c:strCache>
                <c:ptCount val="3"/>
                <c:pt idx="0">
                  <c:v>18 months</c:v>
                </c:pt>
                <c:pt idx="1">
                  <c:v>24 months</c:v>
                </c:pt>
                <c:pt idx="2">
                  <c:v>30 months</c:v>
                </c:pt>
              </c:strCache>
            </c:strRef>
          </c:cat>
          <c:val>
            <c:numRef>
              <c:f>Sheet1!$C$2:$C$4</c:f>
              <c:numCache>
                <c:formatCode>General</c:formatCode>
                <c:ptCount val="3"/>
                <c:pt idx="0">
                  <c:v>62.2</c:v>
                </c:pt>
                <c:pt idx="1">
                  <c:v>60.0</c:v>
                </c:pt>
                <c:pt idx="2">
                  <c:v>55.6</c:v>
                </c:pt>
              </c:numCache>
            </c:numRef>
          </c:val>
        </c:ser>
        <c:axId val="10001001"/>
        <c:axId val="10001002"/>
      </c:barChart>
      <c:catAx>
        <c:axId val="10001001"/>
        <c:scaling>
          <c:orientation val="minMax"/>
        </c:scaling>
        <c:delete val="0"/>
        <c:axPos val="l"/>
        <c:majorTickMark val="out"/>
        <c:minorTickMark val="none"/>
        <c:tickLblPos val="nextTo"/>
        <c:txPr>
          <a:bodyPr/>
          <a:lstStyle/>
          <a:p>
            <a:pPr>
              <a:defRPr sz="1600">
                <a:solidFill>
                  <a:srgbClr val="737373"/>
                </a:solidFill>
                <a:latin typeface="Manrope"/>
                <a:ea typeface="Arial Unicode MS"/>
                <a:cs typeface="Arial Unicode MS"/>
              </a:defRPr>
            </a:pPr>
          </a:p>
        </c:txPr>
        <c:crossAx val="10001002"/>
        <c:crosses val="autoZero"/>
        <c:auto val="1"/>
        <c:lblAlgn val="ctr"/>
        <c:lblOffset val="100"/>
        <c:noMultiLvlLbl val="0"/>
      </c:catAx>
      <c:valAx>
        <c:axId val="10001002"/>
        <c:scaling/>
        <c:delete val="0"/>
        <c:axPos val="b"/>
        <c:majorGridlines>
          <c:spPr>
            <a:ln w="9525">
              <a:solidFill>
                <a:srgbClr val="E5E5E5"/>
              </a:solidFill>
            </a:ln>
          </c:spPr>
        </c:majorGridlines>
        <c:majorTickMark val="out"/>
        <c:minorTickMark val="none"/>
        <c:tickLblPos val="nextTo"/>
        <c:txPr>
          <a:bodyPr/>
          <a:lstStyle/>
          <a:p>
            <a:pPr>
              <a:defRPr sz="1600">
                <a:solidFill>
                  <a:srgbClr val="737373"/>
                </a:solidFill>
                <a:latin typeface="Manrope"/>
                <a:ea typeface="Arial Unicode MS"/>
                <a:cs typeface="Arial Unicode MS"/>
              </a:defRPr>
            </a:pPr>
          </a:p>
        </c:txPr>
        <c:crossAx val="10001001"/>
        <c:crosses val="autoZero"/>
      </c:valAx>
    </c:plotArea>
    <c:legend>
      <c:legendPos val="b"/>
      <c:overlay val="0"/>
      <c:txPr>
        <a:bodyPr/>
        <a:lstStyle/>
        <a:p>
          <a:pPr>
            <a:defRPr sz="1600">
              <a:solidFill>
                <a:srgbClr val="404040"/>
              </a:solidFill>
              <a:latin typeface="Manrope"/>
              <a:ea typeface="Arial Unicode MS"/>
              <a:cs typeface="Arial Unicode MS"/>
            </a:defRPr>
          </a:pPr>
        </a:p>
      </c:txPr>
    </c:legend>
    <c:dispBlanksAs val="gap"/>
  </c:chart>
  <c:txPr>
    <a:bodyPr/>
    <a:lstStyle/>
    <a:p>
      <a:pPr>
        <a:defRPr sz="1600">
          <a:solidFill>
            <a:srgbClr val="404040"/>
          </a:solidFill>
          <a:latin typeface="Manrope"/>
          <a:ea typeface="Arial Unicode MS"/>
          <a:cs typeface="Arial Unicode MS"/>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D1152"/>
        </a:solidFill>
        <a:effectLst/>
      </p:bgPr>
    </p:bg>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cover-title"/>
          <p:cNvSpPr txBox="1"/>
          <p:nvPr/>
        </p:nvSpPr>
        <p:spPr>
          <a:xfrm>
            <a:off x="822960" y="2495804"/>
            <a:ext cx="10515600" cy="812800"/>
          </a:xfrm>
          <a:prstGeom prst="rect">
            <a:avLst/>
          </a:prstGeom>
          <a:noFill/>
        </p:spPr>
        <p:txBody>
          <a:bodyPr wrap="square" lIns="0" rIns="0" tIns="0" bIns="0" anchor="t">
            <a:noAutofit/>
          </a:bodyPr>
          <a:lstStyle/>
          <a:p>
            <a:r>
              <a:rPr sz="5000" b="1">
                <a:solidFill>
                  <a:srgbClr val="FFFFFF"/>
                </a:solidFill>
                <a:latin typeface="Manrope"/>
                <a:ea typeface="Arial Unicode MS"/>
                <a:cs typeface="Arial Unicode MS"/>
              </a:rPr>
              <a:t>mRNA Vaccines: The Next Wave</a:t>
            </a:r>
          </a:p>
        </p:txBody>
      </p:sp>
      <p:sp>
        <p:nvSpPr>
          <p:cNvPr id="4" name="at:cover-subtitle"/>
          <p:cNvSpPr txBox="1"/>
          <p:nvPr/>
        </p:nvSpPr>
        <p:spPr>
          <a:xfrm>
            <a:off x="822960" y="3564636"/>
            <a:ext cx="9692640" cy="843280"/>
          </a:xfrm>
          <a:prstGeom prst="rect">
            <a:avLst/>
          </a:prstGeom>
          <a:noFill/>
        </p:spPr>
        <p:txBody>
          <a:bodyPr wrap="square" lIns="0" rIns="0" tIns="0" bIns="0" anchor="t">
            <a:noAutofit/>
          </a:bodyPr>
          <a:lstStyle/>
          <a:p>
            <a:r>
              <a:rPr sz="2400" b="0">
                <a:solidFill>
                  <a:srgbClr val="DBB2BD"/>
                </a:solidFill>
                <a:latin typeface="Manrope"/>
                <a:ea typeface="Arial Unicode MS"/>
                <a:cs typeface="Arial Unicode MS"/>
              </a:rPr>
              <a:t>Platforms, delivery, and clinical breakthroughs, 2024–2026</a:t>
            </a:r>
          </a:p>
        </p:txBody>
      </p:sp>
      <p:sp>
        <p:nvSpPr>
          <p:cNvPr id="5" name="at:footer"/>
          <p:cNvSpPr txBox="1"/>
          <p:nvPr/>
        </p:nvSpPr>
        <p:spPr>
          <a:xfrm>
            <a:off x="822960" y="6272784"/>
            <a:ext cx="3657600" cy="256032"/>
          </a:xfrm>
          <a:prstGeom prst="rect">
            <a:avLst/>
          </a:prstGeom>
          <a:noFill/>
        </p:spPr>
        <p:txBody>
          <a:bodyPr wrap="square" lIns="0" rIns="0" tIns="0" bIns="0" anchor="t">
            <a:noAutofit/>
          </a:bodyPr>
          <a:lstStyle/>
          <a:p>
            <a:r>
              <a:rPr sz="1100" b="1">
                <a:solidFill>
                  <a:srgbClr val="DBB2BD"/>
                </a:solidFill>
                <a:latin typeface="Manrope"/>
                <a:ea typeface="Arial Unicode MS"/>
                <a:cs typeface="Arial Unicode MS"/>
              </a:rPr>
              <a:t>AnswerThis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Overview: A Platform Coming of Age</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2</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COVID-19 mRNA vaccines proved the platform; current work is shifting toward durability, breadth of protection, and delivery beyond the pandemic use case (COVID-19 mRNA vaccines 2026).</a:t>
            </a:r>
          </a:p>
          <a:p>
            <a:pPr marL="228600" indent="-139700">
              <a:lnSpc>
                <a:spcPct val="115000"/>
              </a:lnSpc>
              <a:spcAft>
                <a:spcPts val="1000"/>
              </a:spcAft>
              <a:buChar char="•"/>
            </a:pPr>
            <a:r>
              <a:rPr sz="1600" b="0">
                <a:solidFill>
                  <a:srgbClr val="404040"/>
                </a:solidFill>
                <a:latin typeface="Manrope"/>
                <a:ea typeface="Arial Unicode MS"/>
                <a:cs typeface="Arial Unicode MS"/>
              </a:rPr>
              <a:t>Innovation now spans RNA chemistry, structure-guided antigen design, lipid nanoparticle formulations, alternative delivery systems, and next-generation RNA formats such as self-amplifying and circular RNA (COVID-19 mRNA vaccines 2026).</a:t>
            </a:r>
          </a:p>
          <a:p>
            <a:pPr marL="228600" indent="-139700">
              <a:lnSpc>
                <a:spcPct val="115000"/>
              </a:lnSpc>
              <a:spcAft>
                <a:spcPts val="1000"/>
              </a:spcAft>
              <a:buChar char="•"/>
            </a:pPr>
            <a:r>
              <a:rPr sz="1600" b="0">
                <a:solidFill>
                  <a:srgbClr val="404040"/>
                </a:solidFill>
                <a:latin typeface="Manrope"/>
                <a:ea typeface="Arial Unicode MS"/>
                <a:cs typeface="Arial Unicode MS"/>
              </a:rPr>
              <a:t>The technology is expanding beyond infectious disease into cancer immunotherapy, autoimmune disease, and therapeutic protein expression as a modular platform (COVID-19 mRNA vaccines 2026).</a:t>
            </a:r>
          </a:p>
          <a:p>
            <a:pPr marL="228600" indent="-139700">
              <a:lnSpc>
                <a:spcPct val="115000"/>
              </a:lnSpc>
              <a:spcAft>
                <a:spcPts val="1000"/>
              </a:spcAft>
              <a:buChar char="•"/>
            </a:pPr>
            <a:r>
              <a:rPr sz="1600" b="0">
                <a:solidFill>
                  <a:srgbClr val="404040"/>
                </a:solidFill>
                <a:latin typeface="Manrope"/>
                <a:ea typeface="Arial Unicode MS"/>
                <a:cs typeface="Arial Unicode MS"/>
              </a:rPr>
              <a:t>Five mRNA vaccines are now FDA-approved in the US, spanning COVID-19, respiratory syncytial virus, and — as of August 2026 — seasonal influenza (FDA approves first mRNA flu shot, 2026).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Next-Generation RNA Architectures</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3</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Three trends dominate current development: linear mRNA evolving toward self-amplifying RNA (saRNA) and circular RNA (circRNA), more effective T-cell-focused vaccines, and improved T-cell assays (Trends in mRNA Vaccine Development 2024).</a:t>
            </a:r>
          </a:p>
          <a:p>
            <a:pPr marL="228600" indent="-139700">
              <a:lnSpc>
                <a:spcPct val="115000"/>
              </a:lnSpc>
              <a:spcAft>
                <a:spcPts val="1000"/>
              </a:spcAft>
              <a:buChar char="•"/>
            </a:pPr>
            <a:r>
              <a:rPr sz="1600" b="0">
                <a:solidFill>
                  <a:srgbClr val="404040"/>
                </a:solidFill>
                <a:latin typeface="Manrope"/>
                <a:ea typeface="Arial Unicode MS"/>
                <a:cs typeface="Arial Unicode MS"/>
              </a:rPr>
              <a:t>saRNA adds a viral replicase "photocopier gene" that sustains antigen expression from a single low dose far longer than linear mRNA (Trends in mRNA Vaccine Development 2024).</a:t>
            </a:r>
          </a:p>
          <a:p>
            <a:pPr marL="228600" indent="-139700">
              <a:lnSpc>
                <a:spcPct val="115000"/>
              </a:lnSpc>
              <a:spcAft>
                <a:spcPts val="1000"/>
              </a:spcAft>
              <a:buChar char="•"/>
            </a:pPr>
            <a:r>
              <a:rPr sz="1600" b="0">
                <a:solidFill>
                  <a:srgbClr val="404040"/>
                </a:solidFill>
                <a:latin typeface="Manrope"/>
                <a:ea typeface="Arial Unicode MS"/>
                <a:cs typeface="Arial Unicode MS"/>
              </a:rPr>
              <a:t>circRNA's closed-loop structure gives it higher pharmaceutical stability than linear mRNA, though manufacturing at scale remains a challenge (Trends in mRNA Vaccine Development 2024).</a:t>
            </a:r>
          </a:p>
          <a:p>
            <a:pPr marL="228600" indent="-139700">
              <a:lnSpc>
                <a:spcPct val="115000"/>
              </a:lnSpc>
              <a:spcAft>
                <a:spcPts val="1000"/>
              </a:spcAft>
              <a:buChar char="•"/>
            </a:pPr>
            <a:r>
              <a:rPr sz="1600" b="1">
                <a:solidFill>
                  <a:srgbClr val="404040"/>
                </a:solidFill>
                <a:latin typeface="Manrope"/>
                <a:ea typeface="Arial Unicode MS"/>
                <a:cs typeface="Arial Unicode MS"/>
              </a:rPr>
              <a:t>Preclinical influenza data</a:t>
            </a:r>
            <a:r>
              <a:rPr sz="1600" b="0">
                <a:solidFill>
                  <a:srgbClr val="404040"/>
                </a:solidFill>
                <a:latin typeface="Manrope"/>
                <a:ea typeface="Arial Unicode MS"/>
                <a:cs typeface="Arial Unicode MS"/>
              </a:rPr>
              <a:t> suggest saRNA can match linear mRNA protection at roughly 1/64th of the dose (Trends in mRNA Vaccine Development 2024).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Self-Amplifying RNA: Clinical Validation</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4</a:t>
            </a:r>
          </a:p>
        </p:txBody>
      </p:sp>
      <p:sp>
        <p:nvSpPr>
          <p:cNvPr id="6" name="at:body"/>
          <p:cNvSpPr txBox="1"/>
          <p:nvPr/>
        </p:nvSpPr>
        <p:spPr>
          <a:xfrm>
            <a:off x="8229600" y="1241298"/>
            <a:ext cx="332201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Japan authorized ARCT-154 (Arcturus/CSL) in November 2023 — the first full authorization of an saRNA vaccine for both priming and boosting in adults (Self-amplifying RNA and vaccine innovation 2024).</a:t>
            </a:r>
          </a:p>
          <a:p>
            <a:pPr marL="228600" indent="-139700">
              <a:lnSpc>
                <a:spcPct val="115000"/>
              </a:lnSpc>
              <a:spcAft>
                <a:spcPts val="1000"/>
              </a:spcAft>
              <a:buChar char="•"/>
            </a:pPr>
            <a:r>
              <a:rPr sz="1600" b="0">
                <a:solidFill>
                  <a:srgbClr val="404040"/>
                </a:solidFill>
                <a:latin typeface="Manrope"/>
                <a:ea typeface="Arial Unicode MS"/>
                <a:cs typeface="Arial Unicode MS"/>
              </a:rPr>
              <a:t>ARCT-154 elicited higher COVID-neutralizing antibody levels than a Pfizer/BioNTech mRNA vaccine, with comparable side effects (Self-amplifying RNA and vaccine innovation 2024).</a:t>
            </a:r>
          </a:p>
        </p:txBody>
      </p:sp>
      <p:graphicFrame>
        <p:nvGraphicFramePr>
          <p:cNvPr id="7" name="at:chart"/>
          <p:cNvGraphicFramePr>
            <a:graphicFrameLocks noGrp="1"/>
          </p:cNvGraphicFramePr>
          <p:nvPr/>
        </p:nvGraphicFramePr>
        <p:xfrm>
          <a:off x="822960" y="1241298"/>
          <a:ext cx="7086600" cy="4903470"/>
        </p:xfrm>
        <a:graphic>
          <a:graphicData uri="http://schemas.openxmlformats.org/drawingml/2006/chart">
            <c:chart xmlns:c="http://schemas.openxmlformats.org/drawingml/2006/chart" r:id="rId2"/>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120650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Self-Amplifying RNA: Clinical Validation (cont.)</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5</a:t>
            </a:r>
          </a:p>
        </p:txBody>
      </p:sp>
      <p:sp>
        <p:nvSpPr>
          <p:cNvPr id="6" name="at:body"/>
          <p:cNvSpPr txBox="1"/>
          <p:nvPr/>
        </p:nvSpPr>
        <p:spPr>
          <a:xfrm>
            <a:off x="822960" y="1819148"/>
            <a:ext cx="10728655" cy="432562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In pooled phase 1/2/3a/3b trials, two doses of ARCT-154 reached 56.6% efficacy against any COVID-19, 95.3% against severe disease, and 86.5% against death (Safety, immunogenicity and efficacy of the 2024).</a:t>
            </a:r>
          </a:p>
          <a:p>
            <a:pPr marL="228600" indent="-139700">
              <a:lnSpc>
                <a:spcPct val="115000"/>
              </a:lnSpc>
              <a:spcAft>
                <a:spcPts val="1000"/>
              </a:spcAft>
              <a:buChar char="•"/>
            </a:pPr>
            <a:r>
              <a:rPr sz="1600" b="0">
                <a:solidFill>
                  <a:srgbClr val="404040"/>
                </a:solidFill>
                <a:latin typeface="Manrope"/>
                <a:ea typeface="Arial Unicode MS"/>
                <a:cs typeface="Arial Unicode MS"/>
              </a:rPr>
              <a:t>A 5 µg dose of ARCT-154 was non-inferior to a 30 µg BNT162b2 booster — a six-fold dose reduction with comparable immune protection (Self-Amplifying RNA vs mRNA 2025).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Chart Data</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6</a:t>
            </a:r>
          </a:p>
        </p:txBody>
      </p:sp>
      <p:graphicFrame>
        <p:nvGraphicFramePr>
          <p:cNvPr id="6" name="at:table"/>
          <p:cNvGraphicFramePr>
            <a:graphicFrameLocks noGrp="1"/>
          </p:cNvGraphicFramePr>
          <p:nvPr/>
        </p:nvGraphicFramePr>
        <p:xfrm>
          <a:off x="822960" y="1241298"/>
          <a:ext cx="10728655" cy="2185416"/>
        </p:xfrm>
        <a:graphic>
          <a:graphicData uri="http://schemas.openxmlformats.org/drawingml/2006/table">
            <a:tbl>
              <a:tblPr firstRow="1" bandRow="1">
                <a:tableStyleId>{5C22544A-7EE6-4342-B048-85BDC9FD1C3A}</a:tableStyleId>
              </a:tblPr>
              <a:tblGrid>
                <a:gridCol w="2281127"/>
                <a:gridCol w="3584496"/>
                <a:gridCol w="1278535"/>
                <a:gridCol w="3584497"/>
              </a:tblGrid>
              <a:tr h="438912">
                <a:tc>
                  <a:txBody>
                    <a:bodyPr/>
                    <a:lstStyle/>
                    <a:p>
                      <a:r>
                        <a:rPr sz="1600" b="1">
                          <a:solidFill>
                            <a:srgbClr val="FFFFFF"/>
                          </a:solidFill>
                          <a:latin typeface="Manrope"/>
                          <a:ea typeface="Arial Unicode MS"/>
                          <a:cs typeface="Arial Unicode MS"/>
                        </a:rPr>
                        <a:t>Category</a:t>
                      </a:r>
                    </a:p>
                  </a:txBody>
                  <a:tcPr marL="91440" marR="73152" marT="36576" marB="36576" anchor="ctr">
                    <a:solidFill>
                      <a:srgbClr val="A53E5A"/>
                    </a:solidFill>
                  </a:tcPr>
                </a:tc>
                <a:tc>
                  <a:txBody>
                    <a:bodyPr/>
                    <a:lstStyle/>
                    <a:p>
                      <a:r>
                        <a:rPr sz="1600" b="1">
                          <a:solidFill>
                            <a:srgbClr val="FFFFFF"/>
                          </a:solidFill>
                          <a:latin typeface="Manrope"/>
                          <a:ea typeface="Arial Unicode MS"/>
                          <a:cs typeface="Arial Unicode MS"/>
                        </a:rPr>
                        <a:t>Series</a:t>
                      </a:r>
                    </a:p>
                  </a:txBody>
                  <a:tcPr marL="91440" marR="73152" marT="36576" marB="36576" anchor="ctr">
                    <a:solidFill>
                      <a:srgbClr val="A53E5A"/>
                    </a:solidFill>
                  </a:tcPr>
                </a:tc>
                <a:tc>
                  <a:txBody>
                    <a:bodyPr/>
                    <a:lstStyle/>
                    <a:p>
                      <a:r>
                        <a:rPr sz="1600" b="1">
                          <a:solidFill>
                            <a:srgbClr val="FFFFFF"/>
                          </a:solidFill>
                          <a:latin typeface="Manrope"/>
                          <a:ea typeface="Arial Unicode MS"/>
                          <a:cs typeface="Arial Unicode MS"/>
                        </a:rPr>
                        <a:t>Value</a:t>
                      </a:r>
                    </a:p>
                  </a:txBody>
                  <a:tcPr marL="91440" marR="73152" marT="36576" marB="36576" anchor="ctr">
                    <a:solidFill>
                      <a:srgbClr val="A53E5A"/>
                    </a:solidFill>
                  </a:tcPr>
                </a:tc>
                <a:tc>
                  <a:txBody>
                    <a:bodyPr/>
                    <a:lstStyle/>
                    <a:p>
                      <a:r>
                        <a:rPr sz="1600" b="1">
                          <a:solidFill>
                            <a:srgbClr val="FFFFFF"/>
                          </a:solidFill>
                          <a:latin typeface="Manrope"/>
                          <a:ea typeface="Arial Unicode MS"/>
                          <a:cs typeface="Arial Unicode MS"/>
                        </a:rPr>
                        <a:t>Citation</a:t>
                      </a:r>
                    </a:p>
                  </a:txBody>
                  <a:tcPr marL="91440" marR="73152" marT="36576" marB="36576" anchor="ctr">
                    <a:solidFill>
                      <a:srgbClr val="A53E5A"/>
                    </a:solidFill>
                  </a:tcPr>
                </a:tc>
              </a:tr>
              <a:tr h="582168">
                <a:tc>
                  <a:txBody>
                    <a:bodyPr/>
                    <a:lstStyle/>
                    <a:p>
                      <a:r>
                        <a:rPr sz="1600" b="0">
                          <a:solidFill>
                            <a:srgbClr val="404040"/>
                          </a:solidFill>
                          <a:latin typeface="Manrope"/>
                          <a:ea typeface="Arial Unicode MS"/>
                          <a:cs typeface="Arial Unicode MS"/>
                        </a:rPr>
                        <a:t>Any COVID-19</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ARCT-154 vaccine efficacy (%)</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56.6</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(Safety, immunogenicity and efficacy of the 2024)</a:t>
                      </a:r>
                    </a:p>
                  </a:txBody>
                  <a:tcPr marL="91440" marR="73152" marT="36576" marB="36576" anchor="ctr">
                    <a:solidFill>
                      <a:srgbClr val="FFFFFF"/>
                    </a:solidFill>
                  </a:tcPr>
                </a:tc>
              </a:tr>
              <a:tr h="582168">
                <a:tc>
                  <a:txBody>
                    <a:bodyPr/>
                    <a:lstStyle/>
                    <a:p>
                      <a:r>
                        <a:rPr sz="1600" b="0">
                          <a:solidFill>
                            <a:srgbClr val="404040"/>
                          </a:solidFill>
                          <a:latin typeface="Manrope"/>
                          <a:ea typeface="Arial Unicode MS"/>
                          <a:cs typeface="Arial Unicode MS"/>
                        </a:rPr>
                        <a:t>Severe COVID-19</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ARCT-154 vaccine efficacy (%)</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95.3</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(Safety, immunogenicity and efficacy of the 2024)</a:t>
                      </a:r>
                    </a:p>
                  </a:txBody>
                  <a:tcPr marL="91440" marR="73152" marT="36576" marB="36576" anchor="ctr">
                    <a:solidFill>
                      <a:srgbClr val="FAFAFA"/>
                    </a:solidFill>
                  </a:tcPr>
                </a:tc>
              </a:tr>
              <a:tr h="582168">
                <a:tc>
                  <a:txBody>
                    <a:bodyPr/>
                    <a:lstStyle/>
                    <a:p>
                      <a:r>
                        <a:rPr sz="1600" b="0">
                          <a:solidFill>
                            <a:srgbClr val="404040"/>
                          </a:solidFill>
                          <a:latin typeface="Manrope"/>
                          <a:ea typeface="Arial Unicode MS"/>
                          <a:cs typeface="Arial Unicode MS"/>
                        </a:rPr>
                        <a:t>COVID-19 death</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ARCT-154 vaccine efficacy (%)</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86.5</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(Safety, immunogenicity and efficacy of the 2024)</a:t>
                      </a:r>
                    </a:p>
                  </a:txBody>
                  <a:tcPr marL="91440" marR="73152" marT="36576" marB="36576" anchor="ctr">
                    <a:solidFill>
                      <a:srgbClr val="FFFFFF"/>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Circular RNA and mRNA Stability Engineering</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7</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A branched dual-cap chemotopological design (the LEGO platform) increased mRNA protein production up to tenfold in vivo and raised SARS-CoV-2 antibody titers 17-fold after the prime dose and 3.7-fold after the boost (Chemical and topological design of multicapped 2024).</a:t>
            </a:r>
          </a:p>
          <a:p>
            <a:pPr marL="228600" indent="-139700">
              <a:lnSpc>
                <a:spcPct val="115000"/>
              </a:lnSpc>
              <a:spcAft>
                <a:spcPts val="1000"/>
              </a:spcAft>
              <a:buChar char="•"/>
            </a:pPr>
            <a:r>
              <a:rPr sz="1600" b="0">
                <a:solidFill>
                  <a:srgbClr val="404040"/>
                </a:solidFill>
                <a:latin typeface="Manrope"/>
                <a:ea typeface="Arial Unicode MS"/>
                <a:cs typeface="Arial Unicode MS"/>
              </a:rPr>
              <a:t>Screening 196,277 viral sequences identified elements that recruit TENT4 to extend the poly(A) tail, making linear mRNA as stable as circular RNA while achieving higher translation efficiency (Soo-Jin Jung 2025).</a:t>
            </a:r>
          </a:p>
          <a:p>
            <a:pPr marL="228600" indent="-139700">
              <a:lnSpc>
                <a:spcPct val="115000"/>
              </a:lnSpc>
              <a:spcAft>
                <a:spcPts val="1000"/>
              </a:spcAft>
              <a:buChar char="•"/>
            </a:pPr>
            <a:r>
              <a:rPr sz="1600" b="0">
                <a:solidFill>
                  <a:srgbClr val="404040"/>
                </a:solidFill>
                <a:latin typeface="Manrope"/>
                <a:ea typeface="Arial Unicode MS"/>
                <a:cs typeface="Arial Unicode MS"/>
              </a:rPr>
              <a:t>One such element sustained elevated protein expression in mouse liver for over two weeks and remained compatible with N1-methylpseudouridine modification, which lowers immunogenicity (Soo-Jin Jung 2025).</a:t>
            </a:r>
          </a:p>
          <a:p>
            <a:pPr marL="228600" indent="-139700">
              <a:lnSpc>
                <a:spcPct val="115000"/>
              </a:lnSpc>
              <a:spcAft>
                <a:spcPts val="1000"/>
              </a:spcAft>
              <a:buChar char="•"/>
            </a:pPr>
            <a:r>
              <a:rPr sz="1600" b="0">
                <a:solidFill>
                  <a:srgbClr val="404040"/>
                </a:solidFill>
                <a:latin typeface="Manrope"/>
                <a:ea typeface="Arial Unicode MS"/>
                <a:cs typeface="Arial Unicode MS"/>
              </a:rPr>
              <a:t>AI-guided design tools such as RNAdegformer and LinearDesign now optimize secondary structure to balance stability against translational output (Strategies to Improve the Stability and 2026).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Lipid Nanoparticle Innovation</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8</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Post-assembly crosslinking of LNPs with cholesterol derivatives improves structural integrity under storage and lyophilization and increases endosomal escape efficiency in vitro and in vivo (Crosslinking of lipid nanoparticles enhances the 2026).</a:t>
            </a:r>
          </a:p>
          <a:p>
            <a:pPr marL="228600" indent="-139700">
              <a:lnSpc>
                <a:spcPct val="115000"/>
              </a:lnSpc>
              <a:spcAft>
                <a:spcPts val="1000"/>
              </a:spcAft>
              <a:buChar char="•"/>
            </a:pPr>
            <a:r>
              <a:rPr sz="1600" b="0">
                <a:solidFill>
                  <a:srgbClr val="404040"/>
                </a:solidFill>
                <a:latin typeface="Manrope"/>
                <a:ea typeface="Arial Unicode MS"/>
                <a:cs typeface="Arial Unicode MS"/>
              </a:rPr>
              <a:t>Albumin-recruiting LNPs built from albumin-binding ionizable lipids avoid hepatic accumulation, route antigen through lymphatic vessels to lymph nodes, and drive robust cytotoxic T-lymphocyte and neutralizing-antibody responses (Albumin-recruiting lipid nanoparticle potentiates the safety 2025).</a:t>
            </a:r>
          </a:p>
          <a:p>
            <a:pPr marL="228600" indent="-139700">
              <a:lnSpc>
                <a:spcPct val="115000"/>
              </a:lnSpc>
              <a:spcAft>
                <a:spcPts val="1000"/>
              </a:spcAft>
              <a:buChar char="•"/>
            </a:pPr>
            <a:r>
              <a:rPr sz="1600" b="0">
                <a:solidFill>
                  <a:srgbClr val="404040"/>
                </a:solidFill>
                <a:latin typeface="Manrope"/>
                <a:ea typeface="Arial Unicode MS"/>
                <a:cs typeface="Arial Unicode MS"/>
              </a:rPr>
              <a:t>PEG-free polyserine-based LNPs outperform the ALC-LNP formulation used in BNT162b2 for mRNA transfection efficiency while avoiding the anti-PEG IgM responses seen with repeated ALC-LNP dosing (Polypeptide-engineered lipid nanoparticles for mRNA delivery 2026).</a:t>
            </a:r>
          </a:p>
          <a:p>
            <a:pPr marL="228600" indent="-139700">
              <a:lnSpc>
                <a:spcPct val="115000"/>
              </a:lnSpc>
              <a:spcAft>
                <a:spcPts val="1000"/>
              </a:spcAft>
              <a:buChar char="•"/>
            </a:pPr>
            <a:r>
              <a:rPr sz="1600" b="0">
                <a:solidFill>
                  <a:srgbClr val="404040"/>
                </a:solidFill>
                <a:latin typeface="Manrope"/>
                <a:ea typeface="Arial Unicode MS"/>
                <a:cs typeface="Arial Unicode MS"/>
              </a:rPr>
              <a:t>Biodegradable ionizable lipids, AI-guided lipid design, and PEG alternatives are the current focus for balancing potency, biodistribution, and manufacturability (COVID-19 mRNA vaccines 2026).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Alternative Delivery Platforms</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9</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Microneedle patches stabilize LNP-encapsulated mRNA in dry matrices, removing cold-chain dependence and enabling minimally invasive intradermal delivery with programmable release (Microneedle patch-based delivery of mRNA vaccines 2026).</a:t>
            </a:r>
          </a:p>
          <a:p>
            <a:pPr marL="228600" indent="-139700">
              <a:lnSpc>
                <a:spcPct val="115000"/>
              </a:lnSpc>
              <a:spcAft>
                <a:spcPts val="1000"/>
              </a:spcAft>
              <a:buChar char="•"/>
            </a:pPr>
            <a:r>
              <a:rPr sz="1600" b="0">
                <a:solidFill>
                  <a:srgbClr val="404040"/>
                </a:solidFill>
                <a:latin typeface="Manrope"/>
                <a:ea typeface="Arial Unicode MS"/>
                <a:cs typeface="Arial Unicode MS"/>
              </a:rPr>
              <a:t>Emerging patch designs can passively encode vaccination records through optically readable markers, addressing verification gaps in multi-dose regimens (Microneedle patch-based delivery of mRNA vaccines 2026).</a:t>
            </a:r>
          </a:p>
          <a:p>
            <a:pPr marL="228600" indent="-139700">
              <a:lnSpc>
                <a:spcPct val="115000"/>
              </a:lnSpc>
              <a:spcAft>
                <a:spcPts val="1000"/>
              </a:spcAft>
              <a:buChar char="•"/>
            </a:pPr>
            <a:r>
              <a:rPr sz="1600" b="0">
                <a:solidFill>
                  <a:srgbClr val="404040"/>
                </a:solidFill>
                <a:latin typeface="Manrope"/>
                <a:ea typeface="Arial Unicode MS"/>
                <a:cs typeface="Arial Unicode MS"/>
              </a:rPr>
              <a:t>Virus-like structures displaying spike S1 protein on their surface direct mRNA/LNP uptake specifically to dendritic cells and macrophages, producing stronger antibody and cytotoxic T-cell responses than mRNA/LNP alone against Omicron BA.5 and XBB.1 (Virus-like structures for combination antigen protein 2024).</a:t>
            </a:r>
          </a:p>
          <a:p>
            <a:pPr marL="228600" indent="-139700">
              <a:lnSpc>
                <a:spcPct val="115000"/>
              </a:lnSpc>
              <a:spcAft>
                <a:spcPts val="1000"/>
              </a:spcAft>
              <a:buChar char="•"/>
            </a:pPr>
            <a:r>
              <a:rPr sz="1600" b="0">
                <a:solidFill>
                  <a:srgbClr val="404040"/>
                </a:solidFill>
                <a:latin typeface="Manrope"/>
                <a:ea typeface="Arial Unicode MS"/>
                <a:cs typeface="Arial Unicode MS"/>
              </a:rPr>
              <a:t>Hydrogels and nanoemulsions are being explored to extend antigen exposure and simplify administration outside the injection-based paradigm (COVID-19 mRNA vaccines 2026).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120650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mRNA Enters Oncology: Personalized Cancer Vaccines</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10</a:t>
            </a:r>
          </a:p>
        </p:txBody>
      </p:sp>
      <p:sp>
        <p:nvSpPr>
          <p:cNvPr id="6" name="at:body"/>
          <p:cNvSpPr txBox="1"/>
          <p:nvPr/>
        </p:nvSpPr>
        <p:spPr>
          <a:xfrm>
            <a:off x="8229600" y="1819148"/>
            <a:ext cx="3322015" cy="432562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The personalized neoantigen vaccine mRNA-4157/V940 combined with pembrolizumab cut the risk of melanoma recurrence or death by 44% versus pembrolizumab alone in the phase 2b KEYNOTE-942 trial (n=157) (Personalised RNA vaccine combined with immune 2023).</a:t>
            </a:r>
          </a:p>
        </p:txBody>
      </p:sp>
      <p:graphicFrame>
        <p:nvGraphicFramePr>
          <p:cNvPr id="7" name="at:chart"/>
          <p:cNvGraphicFramePr>
            <a:graphicFrameLocks noGrp="1"/>
          </p:cNvGraphicFramePr>
          <p:nvPr/>
        </p:nvGraphicFramePr>
        <p:xfrm>
          <a:off x="822960" y="1819148"/>
          <a:ext cx="7086600" cy="4325620"/>
        </p:xfrm>
        <a:graphic>
          <a:graphicData uri="http://schemas.openxmlformats.org/drawingml/2006/chart">
            <c:chart xmlns:c="http://schemas.openxmlformats.org/drawingml/2006/chart" r:id="rId2"/>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120650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mRNA Enters Oncology: Personalized Cancer Vaccines (cont.)</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11</a:t>
            </a:r>
          </a:p>
        </p:txBody>
      </p:sp>
      <p:sp>
        <p:nvSpPr>
          <p:cNvPr id="6" name="at:body"/>
          <p:cNvSpPr txBox="1"/>
          <p:nvPr/>
        </p:nvSpPr>
        <p:spPr>
          <a:xfrm>
            <a:off x="822960" y="1819148"/>
            <a:ext cx="10728655" cy="432562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The benefit held regardless of tumor mutational burden: a 35% risk reduction in high-TMB patients and 41% in low-TMB patients (Personalised RNA vaccine combined with immune 2023).</a:t>
            </a:r>
          </a:p>
          <a:p>
            <a:pPr marL="228600" indent="-139700">
              <a:lnSpc>
                <a:spcPct val="115000"/>
              </a:lnSpc>
              <a:spcAft>
                <a:spcPts val="1000"/>
              </a:spcAft>
              <a:buChar char="•"/>
            </a:pPr>
            <a:r>
              <a:rPr sz="1600" b="0">
                <a:solidFill>
                  <a:srgbClr val="404040"/>
                </a:solidFill>
                <a:latin typeface="Manrope"/>
                <a:ea typeface="Arial Unicode MS"/>
                <a:cs typeface="Arial Unicode MS"/>
              </a:rPr>
              <a:t>At a median follow-up of 34.9 months, the combination showed a 49% reduction in recurrence/death risk and a 62% reduction in distant metastasis or death versus pembrolizumab alone (Adding mRNA vaccine to immunotherapy cuts 2024).</a:t>
            </a:r>
          </a:p>
          <a:p>
            <a:pPr marL="228600" indent="-139700">
              <a:lnSpc>
                <a:spcPct val="115000"/>
              </a:lnSpc>
              <a:spcAft>
                <a:spcPts val="1000"/>
              </a:spcAft>
              <a:buChar char="•"/>
            </a:pPr>
            <a:r>
              <a:rPr sz="1600" b="0">
                <a:solidFill>
                  <a:srgbClr val="404040"/>
                </a:solidFill>
                <a:latin typeface="Manrope"/>
                <a:ea typeface="Arial Unicode MS"/>
                <a:cs typeface="Arial Unicode MS"/>
              </a:rPr>
              <a:t>Tumor-associated and tumor-specific antigen mRNA vaccines, often paired with cytokine or costimulatory-molecule adjuvants, are now in clinical testing across melanoma, lung, and pancreatic cancer (Recent Advances in mRNA Therapeutic Cancer 2026).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Chart Data</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12</a:t>
            </a:r>
          </a:p>
        </p:txBody>
      </p:sp>
      <p:graphicFrame>
        <p:nvGraphicFramePr>
          <p:cNvPr id="6" name="at:table"/>
          <p:cNvGraphicFramePr>
            <a:graphicFrameLocks noGrp="1"/>
          </p:cNvGraphicFramePr>
          <p:nvPr/>
        </p:nvGraphicFramePr>
        <p:xfrm>
          <a:off x="822960" y="1241298"/>
          <a:ext cx="10728655" cy="3931920"/>
        </p:xfrm>
        <a:graphic>
          <a:graphicData uri="http://schemas.openxmlformats.org/drawingml/2006/table">
            <a:tbl>
              <a:tblPr firstRow="1" bandRow="1">
                <a:tableStyleId>{5C22544A-7EE6-4342-B048-85BDC9FD1C3A}</a:tableStyleId>
              </a:tblPr>
              <a:tblGrid>
                <a:gridCol w="1850436"/>
                <a:gridCol w="3782190"/>
                <a:gridCol w="1313838"/>
                <a:gridCol w="3782191"/>
              </a:tblGrid>
              <a:tr h="438912">
                <a:tc>
                  <a:txBody>
                    <a:bodyPr/>
                    <a:lstStyle/>
                    <a:p>
                      <a:r>
                        <a:rPr sz="1600" b="1">
                          <a:solidFill>
                            <a:srgbClr val="FFFFFF"/>
                          </a:solidFill>
                          <a:latin typeface="Manrope"/>
                          <a:ea typeface="Arial Unicode MS"/>
                          <a:cs typeface="Arial Unicode MS"/>
                        </a:rPr>
                        <a:t>Category</a:t>
                      </a:r>
                    </a:p>
                  </a:txBody>
                  <a:tcPr marL="91440" marR="73152" marT="36576" marB="36576" anchor="ctr">
                    <a:solidFill>
                      <a:srgbClr val="A53E5A"/>
                    </a:solidFill>
                  </a:tcPr>
                </a:tc>
                <a:tc>
                  <a:txBody>
                    <a:bodyPr/>
                    <a:lstStyle/>
                    <a:p>
                      <a:r>
                        <a:rPr sz="1600" b="1">
                          <a:solidFill>
                            <a:srgbClr val="FFFFFF"/>
                          </a:solidFill>
                          <a:latin typeface="Manrope"/>
                          <a:ea typeface="Arial Unicode MS"/>
                          <a:cs typeface="Arial Unicode MS"/>
                        </a:rPr>
                        <a:t>Series</a:t>
                      </a:r>
                    </a:p>
                  </a:txBody>
                  <a:tcPr marL="91440" marR="73152" marT="36576" marB="36576" anchor="ctr">
                    <a:solidFill>
                      <a:srgbClr val="A53E5A"/>
                    </a:solidFill>
                  </a:tcPr>
                </a:tc>
                <a:tc>
                  <a:txBody>
                    <a:bodyPr/>
                    <a:lstStyle/>
                    <a:p>
                      <a:r>
                        <a:rPr sz="1600" b="1">
                          <a:solidFill>
                            <a:srgbClr val="FFFFFF"/>
                          </a:solidFill>
                          <a:latin typeface="Manrope"/>
                          <a:ea typeface="Arial Unicode MS"/>
                          <a:cs typeface="Arial Unicode MS"/>
                        </a:rPr>
                        <a:t>Value</a:t>
                      </a:r>
                    </a:p>
                  </a:txBody>
                  <a:tcPr marL="91440" marR="73152" marT="36576" marB="36576" anchor="ctr">
                    <a:solidFill>
                      <a:srgbClr val="A53E5A"/>
                    </a:solidFill>
                  </a:tcPr>
                </a:tc>
                <a:tc>
                  <a:txBody>
                    <a:bodyPr/>
                    <a:lstStyle/>
                    <a:p>
                      <a:r>
                        <a:rPr sz="1600" b="1">
                          <a:solidFill>
                            <a:srgbClr val="FFFFFF"/>
                          </a:solidFill>
                          <a:latin typeface="Manrope"/>
                          <a:ea typeface="Arial Unicode MS"/>
                          <a:cs typeface="Arial Unicode MS"/>
                        </a:rPr>
                        <a:t>Citation</a:t>
                      </a:r>
                    </a:p>
                  </a:txBody>
                  <a:tcPr marL="91440" marR="73152" marT="36576" marB="36576" anchor="ctr">
                    <a:solidFill>
                      <a:srgbClr val="A53E5A"/>
                    </a:solidFill>
                  </a:tcPr>
                </a:tc>
              </a:tr>
              <a:tr h="582168">
                <a:tc>
                  <a:txBody>
                    <a:bodyPr/>
                    <a:lstStyle/>
                    <a:p>
                      <a:r>
                        <a:rPr sz="1600" b="0">
                          <a:solidFill>
                            <a:srgbClr val="404040"/>
                          </a:solidFill>
                          <a:latin typeface="Manrope"/>
                          <a:ea typeface="Arial Unicode MS"/>
                          <a:cs typeface="Arial Unicode MS"/>
                        </a:rPr>
                        <a:t>18 months</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mRNA-4157 + pembrolizumab RFS (%)</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79.4</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(mRNA Vaccine/Pembrolizumab Shows Sustained 5-Year ... 2026)</a:t>
                      </a:r>
                    </a:p>
                  </a:txBody>
                  <a:tcPr marL="91440" marR="73152" marT="36576" marB="36576" anchor="ctr">
                    <a:solidFill>
                      <a:srgbClr val="FFFFFF"/>
                    </a:solidFill>
                  </a:tcPr>
                </a:tc>
              </a:tr>
              <a:tr h="582168">
                <a:tc>
                  <a:txBody>
                    <a:bodyPr/>
                    <a:lstStyle/>
                    <a:p>
                      <a:r>
                        <a:rPr sz="1600" b="0">
                          <a:solidFill>
                            <a:srgbClr val="404040"/>
                          </a:solidFill>
                          <a:latin typeface="Manrope"/>
                          <a:ea typeface="Arial Unicode MS"/>
                          <a:cs typeface="Arial Unicode MS"/>
                        </a:rPr>
                        <a:t>18 months</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Pembrolizumab alone RFS (%)</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62.2</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(mRNA Vaccine/Pembrolizumab Shows Sustained 5-Year ... 2026)</a:t>
                      </a:r>
                    </a:p>
                  </a:txBody>
                  <a:tcPr marL="91440" marR="73152" marT="36576" marB="36576" anchor="ctr">
                    <a:solidFill>
                      <a:srgbClr val="FAFAFA"/>
                    </a:solidFill>
                  </a:tcPr>
                </a:tc>
              </a:tr>
              <a:tr h="582168">
                <a:tc>
                  <a:txBody>
                    <a:bodyPr/>
                    <a:lstStyle/>
                    <a:p>
                      <a:r>
                        <a:rPr sz="1600" b="0">
                          <a:solidFill>
                            <a:srgbClr val="404040"/>
                          </a:solidFill>
                          <a:latin typeface="Manrope"/>
                          <a:ea typeface="Arial Unicode MS"/>
                          <a:cs typeface="Arial Unicode MS"/>
                        </a:rPr>
                        <a:t>24 months</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mRNA-4157 + pembrolizumab RFS (%)</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76.6</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(mRNA Vaccine/Pembrolizumab Shows Sustained 5-Year ... 2026)</a:t>
                      </a:r>
                    </a:p>
                  </a:txBody>
                  <a:tcPr marL="91440" marR="73152" marT="36576" marB="36576" anchor="ctr">
                    <a:solidFill>
                      <a:srgbClr val="FFFFFF"/>
                    </a:solidFill>
                  </a:tcPr>
                </a:tc>
              </a:tr>
              <a:tr h="582168">
                <a:tc>
                  <a:txBody>
                    <a:bodyPr/>
                    <a:lstStyle/>
                    <a:p>
                      <a:r>
                        <a:rPr sz="1600" b="0">
                          <a:solidFill>
                            <a:srgbClr val="404040"/>
                          </a:solidFill>
                          <a:latin typeface="Manrope"/>
                          <a:ea typeface="Arial Unicode MS"/>
                          <a:cs typeface="Arial Unicode MS"/>
                        </a:rPr>
                        <a:t>24 months</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Pembrolizumab alone RFS (%)</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60.0</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(mRNA Vaccine/Pembrolizumab Shows Sustained 5-Year ... 2026)</a:t>
                      </a:r>
                    </a:p>
                  </a:txBody>
                  <a:tcPr marL="91440" marR="73152" marT="36576" marB="36576" anchor="ctr">
                    <a:solidFill>
                      <a:srgbClr val="FAFAFA"/>
                    </a:solidFill>
                  </a:tcPr>
                </a:tc>
              </a:tr>
              <a:tr h="582168">
                <a:tc>
                  <a:txBody>
                    <a:bodyPr/>
                    <a:lstStyle/>
                    <a:p>
                      <a:r>
                        <a:rPr sz="1600" b="0">
                          <a:solidFill>
                            <a:srgbClr val="404040"/>
                          </a:solidFill>
                          <a:latin typeface="Manrope"/>
                          <a:ea typeface="Arial Unicode MS"/>
                          <a:cs typeface="Arial Unicode MS"/>
                        </a:rPr>
                        <a:t>30 months</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mRNA-4157 + pembrolizumab RFS (%)</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74.8</a:t>
                      </a:r>
                    </a:p>
                  </a:txBody>
                  <a:tcPr marL="91440" marR="73152" marT="36576" marB="36576" anchor="ctr">
                    <a:solidFill>
                      <a:srgbClr val="FFFFFF"/>
                    </a:solidFill>
                  </a:tcPr>
                </a:tc>
                <a:tc>
                  <a:txBody>
                    <a:bodyPr/>
                    <a:lstStyle/>
                    <a:p>
                      <a:r>
                        <a:rPr sz="1600" b="0">
                          <a:solidFill>
                            <a:srgbClr val="404040"/>
                          </a:solidFill>
                          <a:latin typeface="Manrope"/>
                          <a:ea typeface="Arial Unicode MS"/>
                          <a:cs typeface="Arial Unicode MS"/>
                        </a:rPr>
                        <a:t>(mRNA Vaccine/Pembrolizumab Shows Sustained 5-Year ... 2026)</a:t>
                      </a:r>
                    </a:p>
                  </a:txBody>
                  <a:tcPr marL="91440" marR="73152" marT="36576" marB="36576" anchor="ctr">
                    <a:solidFill>
                      <a:srgbClr val="FFFFFF"/>
                    </a:solidFill>
                  </a:tcPr>
                </a:tc>
              </a:tr>
              <a:tr h="582168">
                <a:tc>
                  <a:txBody>
                    <a:bodyPr/>
                    <a:lstStyle/>
                    <a:p>
                      <a:r>
                        <a:rPr sz="1600" b="0">
                          <a:solidFill>
                            <a:srgbClr val="404040"/>
                          </a:solidFill>
                          <a:latin typeface="Manrope"/>
                          <a:ea typeface="Arial Unicode MS"/>
                          <a:cs typeface="Arial Unicode MS"/>
                        </a:rPr>
                        <a:t>30 months</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Pembrolizumab alone RFS (%)</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55.6</a:t>
                      </a:r>
                    </a:p>
                  </a:txBody>
                  <a:tcPr marL="91440" marR="73152" marT="36576" marB="36576" anchor="ctr">
                    <a:solidFill>
                      <a:srgbClr val="FAFAFA"/>
                    </a:solidFill>
                  </a:tcPr>
                </a:tc>
                <a:tc>
                  <a:txBody>
                    <a:bodyPr/>
                    <a:lstStyle/>
                    <a:p>
                      <a:r>
                        <a:rPr sz="1600" b="0">
                          <a:solidFill>
                            <a:srgbClr val="404040"/>
                          </a:solidFill>
                          <a:latin typeface="Manrope"/>
                          <a:ea typeface="Arial Unicode MS"/>
                          <a:cs typeface="Arial Unicode MS"/>
                        </a:rPr>
                        <a:t>(mRNA Vaccine/Pembrolizumab Shows Sustained 5-Year ... 2026)</a:t>
                      </a:r>
                    </a:p>
                  </a:txBody>
                  <a:tcPr marL="91440" marR="73152" marT="36576" marB="36576" anchor="ctr">
                    <a:solidFill>
                      <a:srgbClr val="FAFAFA"/>
                    </a:solidFill>
                  </a:tcPr>
                </a:tc>
              </a:tr>
            </a:tbl>
          </a:graphicData>
        </a:graphic>
      </p:graphicFrame>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Beyond COVID: New Indications and Approvals</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13</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In August 2026 the FDA approved mFlusiva (Moderna's mRNA-1010), the first mRNA-based seasonal influenza vaccine, for adults 50 and older — the fifth mRNA vaccine approved in the US (FDA approves first mRNA flu shot, 2026).</a:t>
            </a:r>
          </a:p>
          <a:p>
            <a:pPr marL="228600" indent="-139700">
              <a:lnSpc>
                <a:spcPct val="115000"/>
              </a:lnSpc>
              <a:spcAft>
                <a:spcPts val="1000"/>
              </a:spcAft>
              <a:buChar char="•"/>
            </a:pPr>
            <a:r>
              <a:rPr sz="1600" b="0">
                <a:solidFill>
                  <a:srgbClr val="404040"/>
                </a:solidFill>
                <a:latin typeface="Manrope"/>
                <a:ea typeface="Arial Unicode MS"/>
                <a:cs typeface="Arial Unicode MS"/>
              </a:rPr>
              <a:t>In a phase 3 trial of more than 40,000 adults aged 50 and older across 11 countries, mFlusiva showed relative vaccine efficacy of 26.6% (95% CI, 16.7%–35.4%) versus a standard-dose comparator (FDA Approves mFLUSIVA, First mRNA-Based Flu 2026).</a:t>
            </a:r>
          </a:p>
          <a:p>
            <a:pPr marL="228600" indent="-139700">
              <a:lnSpc>
                <a:spcPct val="115000"/>
              </a:lnSpc>
              <a:spcAft>
                <a:spcPts val="1000"/>
              </a:spcAft>
              <a:buChar char="•"/>
            </a:pPr>
            <a:r>
              <a:rPr sz="1600" b="0">
                <a:solidFill>
                  <a:srgbClr val="404040"/>
                </a:solidFill>
                <a:latin typeface="Manrope"/>
                <a:ea typeface="Arial Unicode MS"/>
                <a:cs typeface="Arial Unicode MS"/>
              </a:rPr>
              <a:t>A rationally engineered influenza mRNA vaccine using panhandle-forming UTRs achieved complete protection against H1N1, H3N2, and influenza B strains at a low 0.1 µg dose in mice (Influenza mRNA vaccine with engineered panhandle-forming 2026).</a:t>
            </a:r>
          </a:p>
          <a:p>
            <a:pPr marL="228600" indent="-139700">
              <a:lnSpc>
                <a:spcPct val="115000"/>
              </a:lnSpc>
              <a:spcAft>
                <a:spcPts val="1000"/>
              </a:spcAft>
              <a:buChar char="•"/>
            </a:pPr>
            <a:r>
              <a:rPr sz="1600" b="0">
                <a:solidFill>
                  <a:srgbClr val="404040"/>
                </a:solidFill>
                <a:latin typeface="Manrope"/>
                <a:ea typeface="Arial Unicode MS"/>
                <a:cs typeface="Arial Unicode MS"/>
              </a:rPr>
              <a:t>Tolerogenic mRNA-LNP vaccines are being explored preclinically to expand antigen-specific regulatory T cells for autoimmune and allergic disease (mRNA vaccine platforms and novel delivery 2025).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Precision Targeting and Safety Engineering</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14</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0">
                <a:solidFill>
                  <a:srgbClr val="404040"/>
                </a:solidFill>
                <a:latin typeface="Manrope"/>
                <a:ea typeface="Arial Unicode MS"/>
                <a:cs typeface="Arial Unicode MS"/>
              </a:rPr>
              <a:t>Incorporating microRNA target sites for miR-122 silences mRNA expression in hepatocytes, boosting antigen-specific CD8 T-cell expansion and reducing hepatocyte killing after mRNA-LNP vaccination (mRNA vaccine immunity is enhanced by 2026).</a:t>
            </a:r>
          </a:p>
          <a:p>
            <a:pPr marL="228600" indent="-139700">
              <a:lnSpc>
                <a:spcPct val="115000"/>
              </a:lnSpc>
              <a:spcAft>
                <a:spcPts val="1000"/>
              </a:spcAft>
              <a:buChar char="•"/>
            </a:pPr>
            <a:r>
              <a:rPr sz="1600" b="0">
                <a:solidFill>
                  <a:srgbClr val="404040"/>
                </a:solidFill>
                <a:latin typeface="Manrope"/>
                <a:ea typeface="Arial Unicode MS"/>
                <a:cs typeface="Arial Unicode MS"/>
              </a:rPr>
              <a:t>Antigen expression in muscle fibers, not dendritic cells, drives much of the CD8 T-cell response, reshaping assumptions about where mRNA vaccines need to act (mRNA vaccine immunity is enhanced by 2026).</a:t>
            </a:r>
          </a:p>
          <a:p>
            <a:pPr marL="228600" indent="-139700">
              <a:lnSpc>
                <a:spcPct val="115000"/>
              </a:lnSpc>
              <a:spcAft>
                <a:spcPts val="1000"/>
              </a:spcAft>
              <a:buChar char="•"/>
            </a:pPr>
            <a:r>
              <a:rPr sz="1600" b="0">
                <a:solidFill>
                  <a:srgbClr val="404040"/>
                </a:solidFill>
                <a:latin typeface="Manrope"/>
                <a:ea typeface="Arial Unicode MS"/>
                <a:cs typeface="Arial Unicode MS"/>
              </a:rPr>
              <a:t>5-methylcytidine incorporation in saRNA attenuates RIG-I-mediated type I interferon responses in plasmacytoid dendritic cells, reducing reactogenicity without impairing B- and T-cell immunity (Incorporation of 5-methylcytidine alleviates RIG-I-mediated innate 2025).</a:t>
            </a:r>
          </a:p>
          <a:p>
            <a:pPr marL="228600" indent="-139700">
              <a:lnSpc>
                <a:spcPct val="115000"/>
              </a:lnSpc>
              <a:spcAft>
                <a:spcPts val="1000"/>
              </a:spcAft>
              <a:buChar char="•"/>
            </a:pPr>
            <a:r>
              <a:rPr sz="1600" b="0">
                <a:solidFill>
                  <a:srgbClr val="404040"/>
                </a:solidFill>
                <a:latin typeface="Manrope"/>
                <a:ea typeface="Arial Unicode MS"/>
                <a:cs typeface="Arial Unicode MS"/>
              </a:rPr>
              <a:t>Tuning ionizable lipid content in LNPs below current clinical levels can improve intracellular mRNA release and immunogenicity, identifying mRNA-lipid dissociation as a design parameter distinct from endosomal escape (Mechanistic insights into mRNA–LNP interactions 2026).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Key Takeaways</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15</a:t>
            </a:r>
          </a:p>
        </p:txBody>
      </p:sp>
      <p:sp>
        <p:nvSpPr>
          <p:cNvPr id="6" name="at:body"/>
          <p:cNvSpPr txBox="1"/>
          <p:nvPr/>
        </p:nvSpPr>
        <p:spPr>
          <a:xfrm>
            <a:off x="822960" y="1241298"/>
            <a:ext cx="10728655" cy="4903470"/>
          </a:xfrm>
          <a:prstGeom prst="rect">
            <a:avLst/>
          </a:prstGeom>
          <a:noFill/>
        </p:spPr>
        <p:txBody>
          <a:bodyPr wrap="square" lIns="0" rIns="0" tIns="0" bIns="0" anchor="t">
            <a:noAutofit/>
          </a:bodyPr>
          <a:lstStyle/>
          <a:p>
            <a:pPr marL="228600" indent="-139700">
              <a:lnSpc>
                <a:spcPct val="115000"/>
              </a:lnSpc>
              <a:spcAft>
                <a:spcPts val="1000"/>
              </a:spcAft>
              <a:buChar char="•"/>
            </a:pPr>
            <a:r>
              <a:rPr sz="1600" b="1">
                <a:solidFill>
                  <a:srgbClr val="404040"/>
                </a:solidFill>
                <a:latin typeface="Manrope"/>
                <a:ea typeface="Arial Unicode MS"/>
                <a:cs typeface="Arial Unicode MS"/>
              </a:rPr>
              <a:t>Dose-sparing self-amplifying RNA</a:t>
            </a:r>
            <a:r>
              <a:rPr sz="1600" b="0">
                <a:solidFill>
                  <a:srgbClr val="404040"/>
                </a:solidFill>
                <a:latin typeface="Manrope"/>
                <a:ea typeface="Arial Unicode MS"/>
                <a:cs typeface="Arial Unicode MS"/>
              </a:rPr>
              <a:t> now has regulatory approval in Japan and phase 3 efficacy data rivaling conventional mRNA at a fraction of the dose (Self-amplifying RNA and vaccine innovation 2024).</a:t>
            </a:r>
          </a:p>
          <a:p>
            <a:pPr marL="228600" indent="-139700">
              <a:lnSpc>
                <a:spcPct val="115000"/>
              </a:lnSpc>
              <a:spcAft>
                <a:spcPts val="1000"/>
              </a:spcAft>
              <a:buChar char="•"/>
            </a:pPr>
            <a:r>
              <a:rPr sz="1600" b="0">
                <a:solidFill>
                  <a:srgbClr val="404040"/>
                </a:solidFill>
                <a:latin typeface="Manrope"/>
                <a:ea typeface="Arial Unicode MS"/>
                <a:cs typeface="Arial Unicode MS"/>
              </a:rPr>
              <a:t>Personalized cancer vaccines paired with checkpoint inhibitors show durable, TMB-independent survival benefit through extended follow-up (Adding mRNA vaccine to immunotherapy cuts 2024).</a:t>
            </a:r>
          </a:p>
          <a:p>
            <a:pPr marL="228600" indent="-139700">
              <a:lnSpc>
                <a:spcPct val="115000"/>
              </a:lnSpc>
              <a:spcAft>
                <a:spcPts val="1000"/>
              </a:spcAft>
              <a:buChar char="•"/>
            </a:pPr>
            <a:r>
              <a:rPr sz="1600" b="0">
                <a:solidFill>
                  <a:srgbClr val="404040"/>
                </a:solidFill>
                <a:latin typeface="Manrope"/>
                <a:ea typeface="Arial Unicode MS"/>
                <a:cs typeface="Arial Unicode MS"/>
              </a:rPr>
              <a:t>Delivery innovation — crosslinked, PEG-free, and albumin-recruiting lipid nanoparticles — is now as central to progress as antigen design itself (Crosslinking of lipid nanoparticles enhances the 2026).</a:t>
            </a:r>
          </a:p>
          <a:p>
            <a:pPr marL="228600" indent="-139700">
              <a:lnSpc>
                <a:spcPct val="115000"/>
              </a:lnSpc>
              <a:spcAft>
                <a:spcPts val="1000"/>
              </a:spcAft>
              <a:buChar char="•"/>
            </a:pPr>
            <a:r>
              <a:rPr sz="1600" b="0">
                <a:solidFill>
                  <a:srgbClr val="404040"/>
                </a:solidFill>
                <a:latin typeface="Manrope"/>
                <a:ea typeface="Arial Unicode MS"/>
                <a:cs typeface="Arial Unicode MS"/>
              </a:rPr>
              <a:t>mRNA vaccines have moved beyond COVID-19 into seasonal influenza, with the first FDA-approved mRNA flu vaccine reaching the market in 2026 (FDA approves first mRNA flu shot, 2026).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References</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16</a:t>
            </a:r>
          </a:p>
        </p:txBody>
      </p:sp>
      <p:sp>
        <p:nvSpPr>
          <p:cNvPr id="6" name="at:references"/>
          <p:cNvSpPr txBox="1"/>
          <p:nvPr/>
        </p:nvSpPr>
        <p:spPr>
          <a:xfrm>
            <a:off x="822960" y="1241298"/>
            <a:ext cx="10728655" cy="4903470"/>
          </a:xfrm>
          <a:prstGeom prst="rect">
            <a:avLst/>
          </a:prstGeom>
          <a:noFill/>
        </p:spPr>
        <p:txBody>
          <a:bodyPr wrap="square" lIns="0" rIns="0" tIns="0" bIns="0" anchor="t">
            <a:noAutofit/>
          </a:bodyPr>
          <a:lstStyle/>
          <a:p>
            <a:pPr>
              <a:lnSpc>
                <a:spcPct val="115000"/>
              </a:lnSpc>
              <a:spcAft>
                <a:spcPts val="700"/>
              </a:spcAft>
            </a:pPr>
            <a:r>
              <a:rPr sz="1600" b="0">
                <a:solidFill>
                  <a:srgbClr val="737373"/>
                </a:solidFill>
                <a:latin typeface="Manrope"/>
                <a:ea typeface="Arial Unicode MS"/>
                <a:cs typeface="Arial Unicode MS"/>
              </a:rPr>
              <a:t>COVID-19 mRNA vaccines: a prospective outlook from .... 2026. Internet. https://www.frontiersin.org/journals/immunology/articles/10.3389/fimmu.2026.1757291/full.</a:t>
            </a:r>
          </a:p>
          <a:p>
            <a:pPr>
              <a:lnSpc>
                <a:spcPct val="115000"/>
              </a:lnSpc>
              <a:spcAft>
                <a:spcPts val="700"/>
              </a:spcAft>
            </a:pPr>
            <a:r>
              <a:rPr sz="1600" b="0">
                <a:solidFill>
                  <a:srgbClr val="737373"/>
                </a:solidFill>
                <a:latin typeface="Manrope"/>
                <a:ea typeface="Arial Unicode MS"/>
                <a:cs typeface="Arial Unicode MS"/>
              </a:rPr>
              <a:t>FDA approves first mRNA flu shot, mFlusiva. 2026. Internet. https://www.healio.com/news/infectious-disease/20260806/fda-approves-first-mrna-flu-shot-mflusiva.</a:t>
            </a:r>
          </a:p>
          <a:p>
            <a:pPr>
              <a:lnSpc>
                <a:spcPct val="115000"/>
              </a:lnSpc>
              <a:spcAft>
                <a:spcPts val="700"/>
              </a:spcAft>
            </a:pPr>
            <a:r>
              <a:rPr sz="1600" b="0">
                <a:solidFill>
                  <a:srgbClr val="737373"/>
                </a:solidFill>
                <a:latin typeface="Manrope"/>
                <a:ea typeface="Arial Unicode MS"/>
                <a:cs typeface="Arial Unicode MS"/>
              </a:rPr>
              <a:t>Trends in mRNA Vaccine Development: Increasing .... 2024. Internet. https://www.iqvia.com/blogs/2024/07/trends-in-mrna-vaccine-development.</a:t>
            </a:r>
          </a:p>
          <a:p>
            <a:pPr>
              <a:lnSpc>
                <a:spcPct val="115000"/>
              </a:lnSpc>
              <a:spcAft>
                <a:spcPts val="700"/>
              </a:spcAft>
            </a:pPr>
            <a:r>
              <a:rPr sz="1600" b="0">
                <a:solidFill>
                  <a:srgbClr val="737373"/>
                </a:solidFill>
                <a:latin typeface="Manrope"/>
                <a:ea typeface="Arial Unicode MS"/>
                <a:cs typeface="Arial Unicode MS"/>
              </a:rPr>
              <a:t>Self-amplifying RNA and vaccine innovation: getting from .... 2024. Internet. https://www.clinicaltrialsarena.com/sponsored/self-amplifying-rna-and-vaccine-innovation-getting-from-concept-to-clinic/.</a:t>
            </a:r>
          </a:p>
          <a:p>
            <a:pPr>
              <a:lnSpc>
                <a:spcPct val="115000"/>
              </a:lnSpc>
              <a:spcAft>
                <a:spcPts val="700"/>
              </a:spcAft>
            </a:pPr>
            <a:r>
              <a:rPr sz="1600" b="0">
                <a:solidFill>
                  <a:srgbClr val="737373"/>
                </a:solidFill>
                <a:latin typeface="Manrope"/>
                <a:ea typeface="Arial Unicode MS"/>
                <a:cs typeface="Arial Unicode MS"/>
              </a:rPr>
              <a:t>Safety, immunogenicity and efficacy of the self-amplifying mRNA ARCT-154 COVID-19 vaccine: pooled phase 1, 2, 3a and 3b randomized, controlled trials. 2024. Internet. https://www.nature.com/articles/s41467-024-47905-1.</a:t>
            </a:r>
          </a:p>
          <a:p>
            <a:pPr>
              <a:lnSpc>
                <a:spcPct val="115000"/>
              </a:lnSpc>
              <a:spcAft>
                <a:spcPts val="700"/>
              </a:spcAft>
            </a:pPr>
            <a:r>
              <a:rPr sz="1600" b="0">
                <a:solidFill>
                  <a:srgbClr val="737373"/>
                </a:solidFill>
                <a:latin typeface="Manrope"/>
                <a:ea typeface="Arial Unicode MS"/>
                <a:cs typeface="Arial Unicode MS"/>
              </a:rPr>
              <a:t>Self-Amplifying RNA vs mRNA: Dose, Cost &amp; Clinical Data. 2025. Internet. https://insidetx.com/resources/reviews/self-amplifying-rna-versus-conventional-mrna-a-forward-looking-comparison/.</a:t>
            </a:r>
          </a:p>
          <a:p>
            <a:pPr>
              <a:lnSpc>
                <a:spcPct val="115000"/>
              </a:lnSpc>
              <a:spcAft>
                <a:spcPts val="700"/>
              </a:spcAft>
            </a:pPr>
            <a:r>
              <a:rPr sz="1600" b="0">
                <a:solidFill>
                  <a:srgbClr val="737373"/>
                </a:solidFill>
                <a:latin typeface="Manrope"/>
                <a:ea typeface="Arial Unicode MS"/>
                <a:cs typeface="Arial Unicode MS"/>
              </a:rPr>
              <a:t>Chemical and topological design of multicapped mRNA and capped circular RNA to augment translation. 2024. Internet. https://www.nature.com/articles/s41587-024-02393-y.</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References (cont.)</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17</a:t>
            </a:r>
          </a:p>
        </p:txBody>
      </p:sp>
      <p:sp>
        <p:nvSpPr>
          <p:cNvPr id="6" name="at:references"/>
          <p:cNvSpPr txBox="1"/>
          <p:nvPr/>
        </p:nvSpPr>
        <p:spPr>
          <a:xfrm>
            <a:off x="822960" y="1241298"/>
            <a:ext cx="10728655" cy="4903470"/>
          </a:xfrm>
          <a:prstGeom prst="rect">
            <a:avLst/>
          </a:prstGeom>
          <a:noFill/>
        </p:spPr>
        <p:txBody>
          <a:bodyPr wrap="square" lIns="0" rIns="0" tIns="0" bIns="0" anchor="t">
            <a:noAutofit/>
          </a:bodyPr>
          <a:lstStyle/>
          <a:p>
            <a:pPr>
              <a:lnSpc>
                <a:spcPct val="115000"/>
              </a:lnSpc>
              <a:spcAft>
                <a:spcPts val="700"/>
              </a:spcAft>
            </a:pPr>
            <a:r>
              <a:rPr sz="1600" b="0">
                <a:solidFill>
                  <a:srgbClr val="737373"/>
                </a:solidFill>
                <a:latin typeface="Manrope"/>
                <a:ea typeface="Arial Unicode MS"/>
                <a:cs typeface="Arial Unicode MS"/>
              </a:rPr>
              <a:t>Soo-Jin Jung, Jenny J Seo, Sunghan Lee, Seong-In Hyun, Ji-Eun Lee, Sojeong Lee, Yeji Lee, Hyeshik Chang, Hyukjin Lee, Jin-Hong Kim, V. Kim. 2025. “RNA Stability Enhancers for Durable Base-modified mRNA Therapeutics.”. Nature Biotechnology. https://doi.org/10.1038/s41587-025-02891-7.</a:t>
            </a:r>
          </a:p>
          <a:p>
            <a:pPr>
              <a:lnSpc>
                <a:spcPct val="115000"/>
              </a:lnSpc>
              <a:spcAft>
                <a:spcPts val="700"/>
              </a:spcAft>
            </a:pPr>
            <a:r>
              <a:rPr sz="1600" b="0">
                <a:solidFill>
                  <a:srgbClr val="737373"/>
                </a:solidFill>
                <a:latin typeface="Manrope"/>
                <a:ea typeface="Arial Unicode MS"/>
                <a:cs typeface="Arial Unicode MS"/>
              </a:rPr>
              <a:t>Strategies to Improve the Stability and Translation of Therapeutic mRNAs. 2026. Internet. https://www.annualreviews.org/content/journals/10.1146/annurev-chembioeng-100724-084241.</a:t>
            </a:r>
          </a:p>
          <a:p>
            <a:pPr>
              <a:lnSpc>
                <a:spcPct val="115000"/>
              </a:lnSpc>
              <a:spcAft>
                <a:spcPts val="700"/>
              </a:spcAft>
            </a:pPr>
            <a:r>
              <a:rPr sz="1600" b="0">
                <a:solidFill>
                  <a:srgbClr val="737373"/>
                </a:solidFill>
                <a:latin typeface="Manrope"/>
                <a:ea typeface="Arial Unicode MS"/>
                <a:cs typeface="Arial Unicode MS"/>
              </a:rPr>
              <a:t>Crosslinking of lipid nanoparticles enhances the delivery efficiency and efficacy of mRNA vaccines. 2026. Internet. https://www.nature.com/articles/s44286-026-00356-5.</a:t>
            </a:r>
          </a:p>
          <a:p>
            <a:pPr>
              <a:lnSpc>
                <a:spcPct val="115000"/>
              </a:lnSpc>
              <a:spcAft>
                <a:spcPts val="700"/>
              </a:spcAft>
            </a:pPr>
            <a:r>
              <a:rPr sz="1600" b="0">
                <a:solidFill>
                  <a:srgbClr val="737373"/>
                </a:solidFill>
                <a:latin typeface="Manrope"/>
                <a:ea typeface="Arial Unicode MS"/>
                <a:cs typeface="Arial Unicode MS"/>
              </a:rPr>
              <a:t>Albumin-recruiting lipid nanoparticle potentiates the safety and efficacy of mRNA vaccines by avoiding liver accumulation. 2025. Internet. https://www.nature.com/articles/s41563-025-02284-w.</a:t>
            </a:r>
          </a:p>
          <a:p>
            <a:pPr>
              <a:lnSpc>
                <a:spcPct val="115000"/>
              </a:lnSpc>
              <a:spcAft>
                <a:spcPts val="700"/>
              </a:spcAft>
            </a:pPr>
            <a:r>
              <a:rPr sz="1600" b="0">
                <a:solidFill>
                  <a:srgbClr val="737373"/>
                </a:solidFill>
                <a:latin typeface="Manrope"/>
                <a:ea typeface="Arial Unicode MS"/>
                <a:cs typeface="Arial Unicode MS"/>
              </a:rPr>
              <a:t>Polypeptide-engineered lipid nanoparticles for mRNA delivery with limited immunogenicity. 2026. Internet. https://www.nature.com/articles/s41467-026-73698-6.</a:t>
            </a:r>
          </a:p>
          <a:p>
            <a:pPr>
              <a:lnSpc>
                <a:spcPct val="115000"/>
              </a:lnSpc>
              <a:spcAft>
                <a:spcPts val="700"/>
              </a:spcAft>
            </a:pPr>
            <a:r>
              <a:rPr sz="1600" b="0">
                <a:solidFill>
                  <a:srgbClr val="737373"/>
                </a:solidFill>
                <a:latin typeface="Manrope"/>
                <a:ea typeface="Arial Unicode MS"/>
                <a:cs typeface="Arial Unicode MS"/>
              </a:rPr>
              <a:t>Microneedle patch-based delivery of mRNA vaccines: opportunities for next-generation immunization. 2026. Internet. https://link.springer.com/article/10.1186/s41120-026-00189-9.</a:t>
            </a:r>
          </a:p>
          <a:p>
            <a:pPr>
              <a:lnSpc>
                <a:spcPct val="115000"/>
              </a:lnSpc>
              <a:spcAft>
                <a:spcPts val="700"/>
              </a:spcAft>
            </a:pPr>
            <a:r>
              <a:rPr sz="1600" b="0">
                <a:solidFill>
                  <a:srgbClr val="737373"/>
                </a:solidFill>
                <a:latin typeface="Manrope"/>
                <a:ea typeface="Arial Unicode MS"/>
                <a:cs typeface="Arial Unicode MS"/>
              </a:rPr>
              <a:t>Virus-like structures for combination antigen protein mRNA vaccination. 2024. Internet. https://www.nature.com/articles/s41565-024-01679-1.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References (cont.)</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18</a:t>
            </a:r>
          </a:p>
        </p:txBody>
      </p:sp>
      <p:sp>
        <p:nvSpPr>
          <p:cNvPr id="6" name="at:references"/>
          <p:cNvSpPr txBox="1"/>
          <p:nvPr/>
        </p:nvSpPr>
        <p:spPr>
          <a:xfrm>
            <a:off x="822960" y="1241298"/>
            <a:ext cx="10728655" cy="4903470"/>
          </a:xfrm>
          <a:prstGeom prst="rect">
            <a:avLst/>
          </a:prstGeom>
          <a:noFill/>
        </p:spPr>
        <p:txBody>
          <a:bodyPr wrap="square" lIns="0" rIns="0" tIns="0" bIns="0" anchor="t">
            <a:noAutofit/>
          </a:bodyPr>
          <a:lstStyle/>
          <a:p>
            <a:pPr>
              <a:lnSpc>
                <a:spcPct val="115000"/>
              </a:lnSpc>
              <a:spcAft>
                <a:spcPts val="700"/>
              </a:spcAft>
            </a:pPr>
            <a:r>
              <a:rPr sz="1600" b="0">
                <a:solidFill>
                  <a:srgbClr val="737373"/>
                </a:solidFill>
                <a:latin typeface="Manrope"/>
                <a:ea typeface="Arial Unicode MS"/>
                <a:cs typeface="Arial Unicode MS"/>
              </a:rPr>
              <a:t>Personalised RNA vaccine combined with immune checkpoint inhibitor shows efficacy in melanoma. 2023. Internet. https://cancerworld.net/personalised-rna-vaccine-immune-checkpoint-inhibitor-melanoma/.</a:t>
            </a:r>
          </a:p>
          <a:p>
            <a:pPr>
              <a:lnSpc>
                <a:spcPct val="115000"/>
              </a:lnSpc>
              <a:spcAft>
                <a:spcPts val="700"/>
              </a:spcAft>
            </a:pPr>
            <a:r>
              <a:rPr sz="1600" b="0">
                <a:solidFill>
                  <a:srgbClr val="737373"/>
                </a:solidFill>
                <a:latin typeface="Manrope"/>
                <a:ea typeface="Arial Unicode MS"/>
                <a:cs typeface="Arial Unicode MS"/>
              </a:rPr>
              <a:t>Adding mRNA vaccine to immunotherapy cuts risk for melanoma recurrence nearly in half. 2024. Internet. https://www.healio.com/news/hematology-oncology/20240610/adding-mrna-vaccine-to-immunotherapy-cuts-risk-for-melanoma-recurrence-nearly-in-half.</a:t>
            </a:r>
          </a:p>
          <a:p>
            <a:pPr>
              <a:lnSpc>
                <a:spcPct val="115000"/>
              </a:lnSpc>
              <a:spcAft>
                <a:spcPts val="700"/>
              </a:spcAft>
            </a:pPr>
            <a:r>
              <a:rPr sz="1600" b="0">
                <a:solidFill>
                  <a:srgbClr val="737373"/>
                </a:solidFill>
                <a:latin typeface="Manrope"/>
                <a:ea typeface="Arial Unicode MS"/>
                <a:cs typeface="Arial Unicode MS"/>
              </a:rPr>
              <a:t>Recent Advances in mRNA Therapeutic Cancer Vaccines. 2026. Internet. https://www.annualreviews.org/content/journals/10.1146/annurev-bioeng-110824-034150.</a:t>
            </a:r>
          </a:p>
          <a:p>
            <a:pPr>
              <a:lnSpc>
                <a:spcPct val="115000"/>
              </a:lnSpc>
              <a:spcAft>
                <a:spcPts val="700"/>
              </a:spcAft>
            </a:pPr>
            <a:r>
              <a:rPr sz="1600" b="0">
                <a:solidFill>
                  <a:srgbClr val="737373"/>
                </a:solidFill>
                <a:latin typeface="Manrope"/>
                <a:ea typeface="Arial Unicode MS"/>
                <a:cs typeface="Arial Unicode MS"/>
              </a:rPr>
              <a:t>mRNA Vaccine/Pembrolizumab Shows Sustained 5-Year .... 2026. Internet. https://www.cancernetwork.com/view/mrna-vaccine-pembrolizumab-shows-sustained-5-year-rfs-in-high-risk-melanoma.</a:t>
            </a:r>
          </a:p>
          <a:p>
            <a:pPr>
              <a:lnSpc>
                <a:spcPct val="115000"/>
              </a:lnSpc>
              <a:spcAft>
                <a:spcPts val="700"/>
              </a:spcAft>
            </a:pPr>
            <a:r>
              <a:rPr sz="1600" b="0">
                <a:solidFill>
                  <a:srgbClr val="737373"/>
                </a:solidFill>
                <a:latin typeface="Manrope"/>
                <a:ea typeface="Arial Unicode MS"/>
                <a:cs typeface="Arial Unicode MS"/>
              </a:rPr>
              <a:t>FDA Approves mFLUSIVA, First mRNA-Based Flu Vaccine. 2026. Internet. https://www.drugtopics.com/view/fda-approves-mflusiva-first-mrna-based-flu-vaccine.</a:t>
            </a:r>
          </a:p>
          <a:p>
            <a:pPr>
              <a:lnSpc>
                <a:spcPct val="115000"/>
              </a:lnSpc>
              <a:spcAft>
                <a:spcPts val="700"/>
              </a:spcAft>
            </a:pPr>
            <a:r>
              <a:rPr sz="1600" b="0">
                <a:solidFill>
                  <a:srgbClr val="737373"/>
                </a:solidFill>
                <a:latin typeface="Manrope"/>
                <a:ea typeface="Arial Unicode MS"/>
                <a:cs typeface="Arial Unicode MS"/>
              </a:rPr>
              <a:t>Influenza mRNA vaccine with engineered panhandle-forming UTRs provides potent, dose-sparing protection against seasonal influenza viruses. 2026. Internet. https://www.nature.com/articles/s41541-026-01463-3.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t:decor"/>
          <p:cNvSpPr/>
          <p:nvPr/>
        </p:nvSpPr>
        <p:spPr>
          <a:xfrm>
            <a:off x="0" y="0"/>
            <a:ext cx="128016" cy="6858000"/>
          </a:xfrm>
          <a:prstGeom prst="rect">
            <a:avLst/>
          </a:prstGeom>
          <a:solidFill>
            <a:srgbClr val="A53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t:slide-title"/>
          <p:cNvSpPr txBox="1"/>
          <p:nvPr/>
        </p:nvSpPr>
        <p:spPr>
          <a:xfrm>
            <a:off x="822960" y="411480"/>
            <a:ext cx="10728655" cy="628650"/>
          </a:xfrm>
          <a:prstGeom prst="rect">
            <a:avLst/>
          </a:prstGeom>
          <a:noFill/>
        </p:spPr>
        <p:txBody>
          <a:bodyPr wrap="square" lIns="0" rIns="0" tIns="0" bIns="0" anchor="t">
            <a:noAutofit/>
          </a:bodyPr>
          <a:lstStyle/>
          <a:p>
            <a:r>
              <a:rPr sz="3500" b="1">
                <a:solidFill>
                  <a:srgbClr val="171717"/>
                </a:solidFill>
                <a:latin typeface="Manrope"/>
                <a:ea typeface="Arial Unicode MS"/>
                <a:cs typeface="Arial Unicode MS"/>
              </a:rPr>
              <a:t>References (cont.)</a:t>
            </a:r>
          </a:p>
        </p:txBody>
      </p:sp>
      <p:sp>
        <p:nvSpPr>
          <p:cNvPr id="4" name="at:footer"/>
          <p:cNvSpPr txBox="1"/>
          <p:nvPr/>
        </p:nvSpPr>
        <p:spPr>
          <a:xfrm>
            <a:off x="822960" y="6437376"/>
            <a:ext cx="8229600" cy="228600"/>
          </a:xfrm>
          <a:prstGeom prst="rect">
            <a:avLst/>
          </a:prstGeom>
          <a:noFill/>
        </p:spPr>
        <p:txBody>
          <a:bodyPr wrap="square" lIns="0" rIns="0" tIns="0" bIns="0" anchor="t">
            <a:noAutofit/>
          </a:bodyPr>
          <a:lstStyle/>
          <a:p>
            <a:r>
              <a:rPr sz="900" b="0">
                <a:solidFill>
                  <a:srgbClr val="A3A3A3"/>
                </a:solidFill>
                <a:latin typeface="Manrope"/>
                <a:ea typeface="Arial Unicode MS"/>
                <a:cs typeface="Arial Unicode MS"/>
              </a:rPr>
              <a:t>mRNA Vaccines: The Next Wave</a:t>
            </a:r>
          </a:p>
        </p:txBody>
      </p:sp>
      <p:sp>
        <p:nvSpPr>
          <p:cNvPr id="5" name="at:footer"/>
          <p:cNvSpPr txBox="1"/>
          <p:nvPr/>
        </p:nvSpPr>
        <p:spPr>
          <a:xfrm>
            <a:off x="11002975" y="6437376"/>
            <a:ext cx="548640" cy="228600"/>
          </a:xfrm>
          <a:prstGeom prst="rect">
            <a:avLst/>
          </a:prstGeom>
          <a:noFill/>
        </p:spPr>
        <p:txBody>
          <a:bodyPr wrap="square" lIns="0" rIns="0" tIns="0" bIns="0" anchor="t">
            <a:noAutofit/>
          </a:bodyPr>
          <a:lstStyle/>
          <a:p>
            <a:pPr algn="r"/>
            <a:r>
              <a:rPr sz="900" b="0">
                <a:solidFill>
                  <a:srgbClr val="A3A3A3"/>
                </a:solidFill>
                <a:latin typeface="Manrope"/>
                <a:ea typeface="Arial Unicode MS"/>
                <a:cs typeface="Arial Unicode MS"/>
              </a:rPr>
              <a:t>19</a:t>
            </a:r>
          </a:p>
        </p:txBody>
      </p:sp>
      <p:sp>
        <p:nvSpPr>
          <p:cNvPr id="6" name="at:references"/>
          <p:cNvSpPr txBox="1"/>
          <p:nvPr/>
        </p:nvSpPr>
        <p:spPr>
          <a:xfrm>
            <a:off x="822960" y="1241298"/>
            <a:ext cx="10728655" cy="4903470"/>
          </a:xfrm>
          <a:prstGeom prst="rect">
            <a:avLst/>
          </a:prstGeom>
          <a:noFill/>
        </p:spPr>
        <p:txBody>
          <a:bodyPr wrap="square" lIns="0" rIns="0" tIns="0" bIns="0" anchor="t">
            <a:noAutofit/>
          </a:bodyPr>
          <a:lstStyle/>
          <a:p>
            <a:pPr>
              <a:lnSpc>
                <a:spcPct val="115000"/>
              </a:lnSpc>
              <a:spcAft>
                <a:spcPts val="700"/>
              </a:spcAft>
            </a:pPr>
            <a:r>
              <a:rPr sz="1600" b="0">
                <a:solidFill>
                  <a:srgbClr val="737373"/>
                </a:solidFill>
                <a:latin typeface="Manrope"/>
                <a:ea typeface="Arial Unicode MS"/>
                <a:cs typeface="Arial Unicode MS"/>
              </a:rPr>
              <a:t>mRNA vaccine platforms and novel delivery systems: From mechanistic principles to clinical translation. 2025. Internet. https://exa.ai/library/publication/khldfbfd0q4.</a:t>
            </a:r>
          </a:p>
          <a:p>
            <a:pPr>
              <a:lnSpc>
                <a:spcPct val="115000"/>
              </a:lnSpc>
              <a:spcAft>
                <a:spcPts val="700"/>
              </a:spcAft>
            </a:pPr>
            <a:r>
              <a:rPr sz="1600" b="0">
                <a:solidFill>
                  <a:srgbClr val="737373"/>
                </a:solidFill>
                <a:latin typeface="Manrope"/>
                <a:ea typeface="Arial Unicode MS"/>
                <a:cs typeface="Arial Unicode MS"/>
              </a:rPr>
              <a:t>mRNA vaccine immunity is enhanced by hepatocyte detargeting and not dependent on dendritic cell expression. 2026. Internet. https://www.nature.com/articles/s41587-026-03099-z.</a:t>
            </a:r>
          </a:p>
          <a:p>
            <a:pPr>
              <a:lnSpc>
                <a:spcPct val="115000"/>
              </a:lnSpc>
              <a:spcAft>
                <a:spcPts val="700"/>
              </a:spcAft>
            </a:pPr>
            <a:r>
              <a:rPr sz="1600" b="0">
                <a:solidFill>
                  <a:srgbClr val="737373"/>
                </a:solidFill>
                <a:latin typeface="Manrope"/>
                <a:ea typeface="Arial Unicode MS"/>
                <a:cs typeface="Arial Unicode MS"/>
              </a:rPr>
              <a:t>Incorporation of 5-methylcytidine alleviates RIG-I-mediated innate immune responses to a self-amplifying RNA vaccine. 2025. Internet. https://pubmed.ncbi.nlm.nih.gov/41223248/.</a:t>
            </a:r>
          </a:p>
          <a:p>
            <a:pPr>
              <a:lnSpc>
                <a:spcPct val="115000"/>
              </a:lnSpc>
              <a:spcAft>
                <a:spcPts val="700"/>
              </a:spcAft>
            </a:pPr>
            <a:r>
              <a:rPr sz="1600" b="0">
                <a:solidFill>
                  <a:srgbClr val="737373"/>
                </a:solidFill>
                <a:latin typeface="Manrope"/>
                <a:ea typeface="Arial Unicode MS"/>
                <a:cs typeface="Arial Unicode MS"/>
              </a:rPr>
              <a:t>Mechanistic insights into mRNA–LNP interactions: role of ionizable lipid content in regulating mRNA intracellular release and translation. 2026. Internet. https://link.springer.com/article/10.1186/s12951-026-04383-5.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